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66" r:id="rId5"/>
    <p:sldId id="269" r:id="rId6"/>
    <p:sldId id="268" r:id="rId7"/>
    <p:sldId id="267" r:id="rId8"/>
    <p:sldId id="270" r:id="rId9"/>
    <p:sldId id="260" r:id="rId10"/>
    <p:sldId id="261" r:id="rId11"/>
    <p:sldId id="262" r:id="rId12"/>
    <p:sldId id="264" r:id="rId13"/>
    <p:sldId id="265" r:id="rId14"/>
    <p:sldId id="271" r:id="rId15"/>
    <p:sldId id="272" r:id="rId16"/>
    <p:sldId id="259"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156" d="100"/>
          <a:sy n="156" d="100"/>
        </p:scale>
        <p:origin x="-32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8" Type="http://schemas.openxmlformats.org/officeDocument/2006/relationships/presProps" Target="presProps.xml"/><Relationship Id="rId13" Type="http://schemas.openxmlformats.org/officeDocument/2006/relationships/slide" Target="slides/slide11.xml"/><Relationship Id="rId3" Type="http://schemas.openxmlformats.org/officeDocument/2006/relationships/slide" Target="slides/slide1.xml"/><Relationship Id="rId21" Type="http://schemas.openxmlformats.org/officeDocument/2006/relationships/customXml" Target="../customXml/item1.xml"/><Relationship Id="rId7" Type="http://schemas.openxmlformats.org/officeDocument/2006/relationships/slide" Target="slides/slide5.xml"/><Relationship Id="rId17" Type="http://schemas.openxmlformats.org/officeDocument/2006/relationships/slide" Target="slides/slide15.xml"/><Relationship Id="rId12" Type="http://schemas.openxmlformats.org/officeDocument/2006/relationships/slide" Target="slides/slide10.xml"/><Relationship Id="rId20" Type="http://schemas.openxmlformats.org/officeDocument/2006/relationships/tableStyles" Target="tableStyles.xml"/><Relationship Id="rId2" Type="http://schemas.openxmlformats.org/officeDocument/2006/relationships/theme" Target="theme/theme1.xml"/><Relationship Id="rId16" Type="http://schemas.openxmlformats.org/officeDocument/2006/relationships/slide" Target="slides/slide14.xml"/><Relationship Id="rId6" Type="http://schemas.openxmlformats.org/officeDocument/2006/relationships/slide" Target="slides/slide4.xml"/><Relationship Id="rId11" Type="http://schemas.openxmlformats.org/officeDocument/2006/relationships/slide" Target="slides/slide9.xml"/><Relationship Id="rId1" Type="http://schemas.openxmlformats.org/officeDocument/2006/relationships/slideMaster" Target="slideMasters/slide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ustomXml" Target="../customXml/item3.xml"/><Relationship Id="rId19" Type="http://schemas.openxmlformats.org/officeDocument/2006/relationships/viewProps" Target="viewProps.xml"/><Relationship Id="rId10" Type="http://schemas.openxmlformats.org/officeDocument/2006/relationships/slide" Target="slides/slide8.xml"/><Relationship Id="rId9" Type="http://schemas.openxmlformats.org/officeDocument/2006/relationships/slide" Target="slides/slide7.xml"/><Relationship Id="rId4" Type="http://schemas.openxmlformats.org/officeDocument/2006/relationships/slide" Target="slides/slide2.xml"/><Relationship Id="rId14" Type="http://schemas.openxmlformats.org/officeDocument/2006/relationships/slide" Target="slides/slide12.xml"/><Relationship Id="rId22"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A30820-691B-43BF-AA51-1889FCD876E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46535-1D9D-4CC1-8436-06A9C4F69B66}"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03A30820-691B-43BF-AA51-1889FCD876E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46535-1D9D-4CC1-8436-06A9C4F69B6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03A30820-691B-43BF-AA51-1889FCD876E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46535-1D9D-4CC1-8436-06A9C4F69B66}"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03A30820-691B-43BF-AA51-1889FCD876E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46535-1D9D-4CC1-8436-06A9C4F69B6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03A30820-691B-43BF-AA51-1889FCD876E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46535-1D9D-4CC1-8436-06A9C4F69B66}"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03A30820-691B-43BF-AA51-1889FCD876E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246535-1D9D-4CC1-8436-06A9C4F69B66}"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03A30820-691B-43BF-AA51-1889FCD876E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246535-1D9D-4CC1-8436-06A9C4F69B6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A30820-691B-43BF-AA51-1889FCD876E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246535-1D9D-4CC1-8436-06A9C4F69B6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A30820-691B-43BF-AA51-1889FCD876E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246535-1D9D-4CC1-8436-06A9C4F69B6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03A30820-691B-43BF-AA51-1889FCD876E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246535-1D9D-4CC1-8436-06A9C4F69B66}"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03A30820-691B-43BF-AA51-1889FCD876E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246535-1D9D-4CC1-8436-06A9C4F69B66}"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3A30820-691B-43BF-AA51-1889FCD876EE}" type="datetimeFigureOut">
              <a:rPr lang="en-US" smtClean="0"/>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F246535-1D9D-4CC1-8436-06A9C4F69B6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5" name="TextBox 4"/>
          <p:cNvSpPr txBox="1"/>
          <p:nvPr/>
        </p:nvSpPr>
        <p:spPr>
          <a:xfrm>
            <a:off x="976016" y="361950"/>
            <a:ext cx="7191969" cy="461665"/>
          </a:xfrm>
          <a:prstGeom prst="rect">
            <a:avLst/>
          </a:prstGeom>
          <a:noFill/>
        </p:spPr>
        <p:txBody>
          <a:bodyPr wrap="none" rtlCol="0">
            <a:spAutoFit/>
          </a:bodyPr>
          <a:lstStyle/>
          <a:p>
            <a:r>
              <a:rPr lang="en-US" sz="2400" b="1" dirty="0" smtClean="0">
                <a:solidFill>
                  <a:schemeClr val="bg1"/>
                </a:solidFill>
              </a:rPr>
              <a:t>AMERICAN INTERNATIONAL UNIVERSITY-BANGLADESH</a:t>
            </a:r>
            <a:endParaRPr lang="en-US" sz="2400" b="1" dirty="0">
              <a:solidFill>
                <a:schemeClr val="bg1"/>
              </a:solidFill>
            </a:endParaRPr>
          </a:p>
        </p:txBody>
      </p:sp>
      <p:pic>
        <p:nvPicPr>
          <p:cNvPr id="1028" name="Picture 4" descr="https://upload.wikimedia.org/wikipedia/en/4/45/AIUB_whole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9154" y="823615"/>
            <a:ext cx="705694" cy="7101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70771" y="1733550"/>
            <a:ext cx="6402458" cy="523220"/>
          </a:xfrm>
          <a:prstGeom prst="rect">
            <a:avLst/>
          </a:prstGeom>
          <a:noFill/>
        </p:spPr>
        <p:txBody>
          <a:bodyPr wrap="none" rtlCol="0">
            <a:spAutoFit/>
          </a:bodyPr>
          <a:lstStyle/>
          <a:p>
            <a:r>
              <a:rPr lang="en-US" sz="2800" dirty="0" smtClean="0">
                <a:solidFill>
                  <a:schemeClr val="accent6"/>
                </a:solidFill>
              </a:rPr>
              <a:t>COMPUTER AIDED DESIGN AND DRAFTING</a:t>
            </a:r>
            <a:endParaRPr lang="en-US" sz="2800" dirty="0">
              <a:solidFill>
                <a:schemeClr val="accent6"/>
              </a:solidFill>
            </a:endParaRPr>
          </a:p>
        </p:txBody>
      </p:sp>
      <p:sp>
        <p:nvSpPr>
          <p:cNvPr id="7" name="TextBox 6"/>
          <p:cNvSpPr txBox="1"/>
          <p:nvPr/>
        </p:nvSpPr>
        <p:spPr>
          <a:xfrm>
            <a:off x="3671913" y="2351532"/>
            <a:ext cx="1800173" cy="523220"/>
          </a:xfrm>
          <a:prstGeom prst="rect">
            <a:avLst/>
          </a:prstGeom>
          <a:noFill/>
        </p:spPr>
        <p:txBody>
          <a:bodyPr wrap="none" rtlCol="0">
            <a:spAutoFit/>
          </a:bodyPr>
          <a:lstStyle/>
          <a:p>
            <a:r>
              <a:rPr lang="en-US" sz="2800" dirty="0" smtClean="0">
                <a:solidFill>
                  <a:schemeClr val="accent6"/>
                </a:solidFill>
              </a:rPr>
              <a:t>GROUP: 15</a:t>
            </a:r>
            <a:endParaRPr lang="en-US" sz="2800" dirty="0">
              <a:solidFill>
                <a:schemeClr val="accent6"/>
              </a:solidFill>
            </a:endParaRPr>
          </a:p>
        </p:txBody>
      </p:sp>
      <p:sp>
        <p:nvSpPr>
          <p:cNvPr id="8" name="TextBox 7"/>
          <p:cNvSpPr txBox="1"/>
          <p:nvPr/>
        </p:nvSpPr>
        <p:spPr>
          <a:xfrm>
            <a:off x="3793903" y="3499401"/>
            <a:ext cx="1556195" cy="646331"/>
          </a:xfrm>
          <a:prstGeom prst="rect">
            <a:avLst/>
          </a:prstGeom>
          <a:noFill/>
        </p:spPr>
        <p:txBody>
          <a:bodyPr wrap="none" rtlCol="0">
            <a:spAutoFit/>
          </a:bodyPr>
          <a:lstStyle/>
          <a:p>
            <a:r>
              <a:rPr lang="en-US" dirty="0" smtClean="0">
                <a:solidFill>
                  <a:schemeClr val="bg1"/>
                </a:solidFill>
              </a:rPr>
              <a:t>PRESENTED BY</a:t>
            </a:r>
            <a:br>
              <a:rPr lang="en-US" dirty="0" smtClean="0">
                <a:solidFill>
                  <a:schemeClr val="bg1"/>
                </a:solidFill>
              </a:rPr>
            </a:br>
            <a:endParaRPr lang="en-US" dirty="0">
              <a:solidFill>
                <a:schemeClr val="bg1"/>
              </a:solidFill>
            </a:endParaRPr>
          </a:p>
        </p:txBody>
      </p:sp>
      <p:sp>
        <p:nvSpPr>
          <p:cNvPr id="9" name="TextBox 8"/>
          <p:cNvSpPr txBox="1"/>
          <p:nvPr/>
        </p:nvSpPr>
        <p:spPr>
          <a:xfrm>
            <a:off x="1747443" y="2845522"/>
            <a:ext cx="5649111" cy="523220"/>
          </a:xfrm>
          <a:prstGeom prst="rect">
            <a:avLst/>
          </a:prstGeom>
          <a:noFill/>
        </p:spPr>
        <p:txBody>
          <a:bodyPr wrap="none" rtlCol="0">
            <a:spAutoFit/>
          </a:bodyPr>
          <a:lstStyle/>
          <a:p>
            <a:r>
              <a:rPr lang="en-US" sz="2800" dirty="0" smtClean="0">
                <a:solidFill>
                  <a:schemeClr val="accent6"/>
                </a:solidFill>
              </a:rPr>
              <a:t>FACULTY: MODDASSIR KHAN NAYEEM</a:t>
            </a:r>
            <a:endParaRPr lang="en-US" sz="2800" dirty="0">
              <a:solidFill>
                <a:schemeClr val="accent6"/>
              </a:solidFill>
            </a:endParaRPr>
          </a:p>
        </p:txBody>
      </p:sp>
      <p:sp>
        <p:nvSpPr>
          <p:cNvPr id="10" name="TextBox 9"/>
          <p:cNvSpPr txBox="1"/>
          <p:nvPr/>
        </p:nvSpPr>
        <p:spPr>
          <a:xfrm>
            <a:off x="2148289" y="3943350"/>
            <a:ext cx="4900316" cy="646331"/>
          </a:xfrm>
          <a:prstGeom prst="rect">
            <a:avLst/>
          </a:prstGeom>
          <a:noFill/>
        </p:spPr>
        <p:txBody>
          <a:bodyPr wrap="none" rtlCol="0">
            <a:spAutoFit/>
          </a:bodyPr>
          <a:lstStyle/>
          <a:p>
            <a:r>
              <a:rPr lang="en-US" dirty="0" smtClean="0">
                <a:solidFill>
                  <a:schemeClr val="bg1"/>
                </a:solidFill>
              </a:rPr>
              <a:t> ‣ABU TALHA MOHAMMAD MUYEED (20-44028-2)</a:t>
            </a:r>
            <a:br>
              <a:rPr lang="en-US" dirty="0" smtClean="0">
                <a:solidFill>
                  <a:schemeClr val="bg1"/>
                </a:solidFill>
              </a:rPr>
            </a:br>
            <a:r>
              <a:rPr lang="en-US" dirty="0" smtClean="0">
                <a:solidFill>
                  <a:schemeClr val="bg1"/>
                </a:solidFill>
              </a:rPr>
              <a:t>               ‣JAWAD ABDULLAH (20-44133-2)</a:t>
            </a:r>
            <a:endParaRPr lang="en-US" dirty="0">
              <a:solidFill>
                <a:schemeClr val="bg1"/>
              </a:solidFill>
            </a:endParaRPr>
          </a:p>
        </p:txBody>
      </p:sp>
      <p:sp>
        <p:nvSpPr>
          <p:cNvPr id="12" name="Rectangle 11"/>
          <p:cNvSpPr/>
          <p:nvPr/>
        </p:nvSpPr>
        <p:spPr>
          <a:xfrm>
            <a:off x="2209800" y="3486150"/>
            <a:ext cx="4875966" cy="1371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1" y="216690"/>
            <a:ext cx="7543800" cy="471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91" y="514350"/>
            <a:ext cx="819761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8150"/>
            <a:ext cx="8382000" cy="4295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6" name="Rectangle 5"/>
          <p:cNvSpPr/>
          <p:nvPr/>
        </p:nvSpPr>
        <p:spPr>
          <a:xfrm>
            <a:off x="204215" y="84709"/>
            <a:ext cx="1429943" cy="400110"/>
          </a:xfrm>
          <a:prstGeom prst="rect">
            <a:avLst/>
          </a:prstGeom>
        </p:spPr>
        <p:txBody>
          <a:bodyPr wrap="none">
            <a:spAutoFit/>
          </a:bodyPr>
          <a:lstStyle/>
          <a:p>
            <a:r>
              <a:rPr lang="en-US" sz="2000" b="1" dirty="0" smtClean="0">
                <a:solidFill>
                  <a:schemeClr val="accent6"/>
                </a:solidFill>
              </a:rPr>
              <a:t>BNBC CODE</a:t>
            </a:r>
            <a:endParaRPr lang="en-US" sz="2000" b="1" dirty="0">
              <a:solidFill>
                <a:schemeClr val="accent6"/>
              </a:solidFill>
            </a:endParaRPr>
          </a:p>
        </p:txBody>
      </p:sp>
      <p:cxnSp>
        <p:nvCxnSpPr>
          <p:cNvPr id="7" name="Straight Connector 6"/>
          <p:cNvCxnSpPr/>
          <p:nvPr/>
        </p:nvCxnSpPr>
        <p:spPr>
          <a:xfrm>
            <a:off x="234695" y="159396"/>
            <a:ext cx="0" cy="250735"/>
          </a:xfrm>
          <a:prstGeom prst="line">
            <a:avLst/>
          </a:prstGeom>
        </p:spPr>
        <p:style>
          <a:lnRef idx="3">
            <a:schemeClr val="accent6"/>
          </a:lnRef>
          <a:fillRef idx="0">
            <a:schemeClr val="accent6"/>
          </a:fillRef>
          <a:effectRef idx="2">
            <a:schemeClr val="accent6"/>
          </a:effectRef>
          <a:fontRef idx="minor">
            <a:schemeClr val="tx1"/>
          </a:fontRef>
        </p:style>
      </p:cxnSp>
      <p:sp>
        <p:nvSpPr>
          <p:cNvPr id="12" name="Content Placeholder 2"/>
          <p:cNvSpPr txBox="1"/>
          <p:nvPr/>
        </p:nvSpPr>
        <p:spPr>
          <a:xfrm>
            <a:off x="685801" y="1047750"/>
            <a:ext cx="7772400" cy="3657600"/>
          </a:xfrm>
          <a:prstGeom prst="rect">
            <a:avLst/>
          </a:prstGeom>
        </p:spPr>
        <p:txBody>
          <a:bodyPr vert="horz" lIns="91440" tIns="45720" rIns="91440" bIns="45720" rtlCol="0">
            <a:normAutofit fontScale="3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4300" b="1" dirty="0" smtClean="0">
                <a:solidFill>
                  <a:schemeClr val="bg1">
                    <a:lumMod val="95000"/>
                  </a:schemeClr>
                </a:solidFill>
                <a:latin typeface="+mj-lt"/>
              </a:rPr>
              <a:t>•THE BANGLADESH NATIONAL BUILDING CODE (BNBC) IS OVERSEEN BY THE HOUSING AND BUILDING</a:t>
            </a:r>
            <a:endParaRPr lang="en-US" sz="4300" b="1" dirty="0" smtClean="0">
              <a:solidFill>
                <a:schemeClr val="bg1">
                  <a:lumMod val="95000"/>
                </a:schemeClr>
              </a:solidFill>
              <a:latin typeface="+mj-lt"/>
            </a:endParaRPr>
          </a:p>
          <a:p>
            <a:pPr algn="l"/>
            <a:r>
              <a:rPr lang="en-US" sz="4300" b="1" dirty="0" smtClean="0">
                <a:solidFill>
                  <a:schemeClr val="bg1">
                    <a:lumMod val="95000"/>
                  </a:schemeClr>
                </a:solidFill>
                <a:latin typeface="+mj-lt"/>
              </a:rPr>
              <a:t>RESEARCH INSTITUTE (HBRI). THIS CODE ESTABLISHES THE MINIMUM STANDARDS FOR CONSTRUCTION, DESIGN, MATERIAL QUALITY, PROPER USAGE, MAINTENANCE, AND LOCATION OF BUILDINGS.</a:t>
            </a:r>
            <a:endParaRPr lang="en-US" sz="4300" b="1" dirty="0" smtClean="0">
              <a:solidFill>
                <a:schemeClr val="bg1">
                  <a:lumMod val="95000"/>
                </a:schemeClr>
              </a:solidFill>
              <a:latin typeface="+mj-lt"/>
            </a:endParaRPr>
          </a:p>
          <a:p>
            <a:endParaRPr lang="en-US" sz="4300" b="1" dirty="0" smtClean="0">
              <a:solidFill>
                <a:schemeClr val="bg1">
                  <a:lumMod val="95000"/>
                </a:schemeClr>
              </a:solidFill>
              <a:latin typeface="+mj-lt"/>
            </a:endParaRPr>
          </a:p>
          <a:p>
            <a:pPr algn="l"/>
            <a:r>
              <a:rPr lang="en-US" sz="4300" b="1" dirty="0" smtClean="0">
                <a:solidFill>
                  <a:schemeClr val="bg1">
                    <a:lumMod val="95000"/>
                  </a:schemeClr>
                </a:solidFill>
                <a:latin typeface="+mj-lt"/>
              </a:rPr>
              <a:t>•THE BANGLADESH NATIONAL BUILDING CODE (BNBC) WAS FIRST PUBLISHED IN 1993 TO REGULATE THE CONSTRUCTION OF BUILDINGS AND MAINTAIN AND UPHOLD THEM TO CERTAIN STANDARDS. THE FIRST VERSION WAS PUBLISHED IN 1993.</a:t>
            </a:r>
            <a:endParaRPr lang="en-US" sz="4300" b="1" dirty="0" smtClean="0">
              <a:solidFill>
                <a:schemeClr val="bg1">
                  <a:lumMod val="95000"/>
                </a:schemeClr>
              </a:solidFill>
              <a:latin typeface="+mj-lt"/>
            </a:endParaRPr>
          </a:p>
          <a:p>
            <a:pPr algn="l"/>
            <a:endParaRPr lang="en-US" sz="4300" b="1" dirty="0" smtClean="0">
              <a:solidFill>
                <a:schemeClr val="bg1">
                  <a:lumMod val="95000"/>
                </a:schemeClr>
              </a:solidFill>
              <a:latin typeface="+mj-lt"/>
            </a:endParaRPr>
          </a:p>
          <a:p>
            <a:pPr algn="l"/>
            <a:r>
              <a:rPr lang="en-US" sz="4300" b="1" dirty="0" smtClean="0">
                <a:solidFill>
                  <a:schemeClr val="bg1">
                    <a:lumMod val="95000"/>
                  </a:schemeClr>
                </a:solidFill>
                <a:latin typeface="+mj-lt"/>
              </a:rPr>
              <a:t>•THE BANGLADESH NATIONAL BUILDING CODE (BNBC) IS OVERSEEN BY THE HOUSING AND BUILDING RESEARCH INSTITUTE (HBRI). AND THEY HAVE TAKEN HELP FROM THE (BRTC),  (BUET), AND LEADING EXPERTS IN THE FIELD TO REVIEW AND UPDATE THE CODE WHEN NECESSARY.</a:t>
            </a:r>
            <a:endParaRPr lang="en-US" sz="4300" b="1" dirty="0" smtClean="0">
              <a:solidFill>
                <a:schemeClr val="bg1">
                  <a:lumMod val="95000"/>
                </a:schemeClr>
              </a:solidFill>
              <a:latin typeface="+mj-lt"/>
            </a:endParaRPr>
          </a:p>
          <a:p>
            <a:endParaRPr lang="en-US" sz="4300" b="1" dirty="0" smtClean="0">
              <a:solidFill>
                <a:schemeClr val="bg1">
                  <a:lumMod val="95000"/>
                </a:schemeClr>
              </a:solidFill>
              <a:latin typeface="+mj-lt"/>
            </a:endParaRPr>
          </a:p>
          <a:p>
            <a:pPr algn="l"/>
            <a:r>
              <a:rPr lang="en-US" sz="4300" b="1" dirty="0" smtClean="0">
                <a:solidFill>
                  <a:schemeClr val="bg1">
                    <a:lumMod val="95000"/>
                  </a:schemeClr>
                </a:solidFill>
                <a:latin typeface="+mj-lt"/>
              </a:rPr>
              <a:t>•THE BNBC IS MEANT TO BE APPLIED BY PROFESSIONALS WORKING WITH CONSTRUCTION PROJECTS, INCLUDING ARCHITECTS, SAFETY INSPECTORS, STRUCTURAL ENGINEERS, INTERIOR DESIGNERS, ENVIRONMENTAL SCIENTISTS, CONTRACTORS, AND LAWYERS. </a:t>
            </a:r>
            <a:endParaRPr lang="en-US" sz="4300" b="1" dirty="0" smtClean="0">
              <a:solidFill>
                <a:schemeClr val="bg1">
                  <a:lumMod val="95000"/>
                </a:schemeClr>
              </a:solidFill>
              <a:latin typeface="+mj-lt"/>
            </a:endParaRP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6" name="Rectangle 5"/>
          <p:cNvSpPr/>
          <p:nvPr/>
        </p:nvSpPr>
        <p:spPr>
          <a:xfrm>
            <a:off x="204215" y="84709"/>
            <a:ext cx="2315890" cy="400110"/>
          </a:xfrm>
          <a:prstGeom prst="rect">
            <a:avLst/>
          </a:prstGeom>
        </p:spPr>
        <p:txBody>
          <a:bodyPr wrap="none">
            <a:spAutoFit/>
          </a:bodyPr>
          <a:lstStyle/>
          <a:p>
            <a:r>
              <a:rPr lang="en-US" sz="2000" b="1" dirty="0" smtClean="0">
                <a:solidFill>
                  <a:schemeClr val="accent6"/>
                </a:solidFill>
              </a:rPr>
              <a:t>LOAD CALCULATION</a:t>
            </a:r>
            <a:endParaRPr lang="en-US" sz="2000" b="1" dirty="0">
              <a:solidFill>
                <a:schemeClr val="accent6"/>
              </a:solidFill>
            </a:endParaRPr>
          </a:p>
        </p:txBody>
      </p:sp>
      <p:cxnSp>
        <p:nvCxnSpPr>
          <p:cNvPr id="7" name="Straight Connector 6"/>
          <p:cNvCxnSpPr/>
          <p:nvPr/>
        </p:nvCxnSpPr>
        <p:spPr>
          <a:xfrm>
            <a:off x="234695" y="159396"/>
            <a:ext cx="0" cy="250735"/>
          </a:xfrm>
          <a:prstGeom prst="line">
            <a:avLst/>
          </a:prstGeom>
        </p:spPr>
        <p:style>
          <a:lnRef idx="3">
            <a:schemeClr val="accent6"/>
          </a:lnRef>
          <a:fillRef idx="0">
            <a:schemeClr val="accent6"/>
          </a:fillRef>
          <a:effectRef idx="2">
            <a:schemeClr val="accent6"/>
          </a:effectRef>
          <a:fontRef idx="minor">
            <a:schemeClr val="tx1"/>
          </a:fontRef>
        </p:style>
      </p:cxnSp>
      <p:sp>
        <p:nvSpPr>
          <p:cNvPr id="8" name="TextBox 7"/>
          <p:cNvSpPr txBox="1"/>
          <p:nvPr/>
        </p:nvSpPr>
        <p:spPr>
          <a:xfrm>
            <a:off x="647700" y="919065"/>
            <a:ext cx="7848600" cy="3877985"/>
          </a:xfrm>
          <a:prstGeom prst="rect">
            <a:avLst/>
          </a:prstGeom>
          <a:noFill/>
        </p:spPr>
        <p:txBody>
          <a:bodyPr wrap="square" rtlCol="0">
            <a:spAutoFit/>
          </a:bodyPr>
          <a:lstStyle/>
          <a:p>
            <a:r>
              <a:rPr lang="en-US" sz="1400" b="1" dirty="0" smtClean="0">
                <a:solidFill>
                  <a:schemeClr val="bg1">
                    <a:lumMod val="95000"/>
                  </a:schemeClr>
                </a:solidFill>
              </a:rPr>
              <a:t>•LOAD FOR ONE 15A SOCKET OUTLET OR 3 PIN = 1000 WATTS NUMBER OF 15A SOCKET OUTLET OR 3 PIN = 19.  </a:t>
            </a:r>
            <a:endParaRPr lang="en-US" sz="1400" b="1" dirty="0" smtClean="0">
              <a:solidFill>
                <a:schemeClr val="bg1">
                  <a:lumMod val="95000"/>
                </a:schemeClr>
              </a:solidFill>
            </a:endParaRPr>
          </a:p>
          <a:p>
            <a:r>
              <a:rPr lang="en-US" sz="1400" b="1" dirty="0" smtClean="0">
                <a:solidFill>
                  <a:schemeClr val="bg1">
                    <a:lumMod val="95000"/>
                  </a:schemeClr>
                </a:solidFill>
              </a:rPr>
              <a:t>•TOTAL LOAD FOR 15A SOCKET OUTLET OR 3 PIN = (19*1000) WATTS = 19,000 WATTS .  </a:t>
            </a:r>
            <a:endParaRPr lang="en-US" sz="1400" b="1" dirty="0" smtClean="0">
              <a:solidFill>
                <a:schemeClr val="bg1">
                  <a:lumMod val="95000"/>
                </a:schemeClr>
              </a:solidFill>
            </a:endParaRPr>
          </a:p>
          <a:p>
            <a:r>
              <a:rPr lang="en-US" sz="1400" b="1" dirty="0" smtClean="0">
                <a:solidFill>
                  <a:schemeClr val="bg1">
                    <a:lumMod val="95000"/>
                  </a:schemeClr>
                </a:solidFill>
              </a:rPr>
              <a:t> </a:t>
            </a:r>
            <a:endParaRPr lang="en-US" sz="1400" b="1" dirty="0" smtClean="0">
              <a:solidFill>
                <a:schemeClr val="bg1">
                  <a:lumMod val="95000"/>
                </a:schemeClr>
              </a:solidFill>
            </a:endParaRPr>
          </a:p>
          <a:p>
            <a:r>
              <a:rPr lang="en-US" sz="1400" b="1" dirty="0" smtClean="0">
                <a:solidFill>
                  <a:schemeClr val="bg1">
                    <a:lumMod val="95000"/>
                  </a:schemeClr>
                </a:solidFill>
              </a:rPr>
              <a:t>•CONSIDER ALL THE LOAD OF ST, SS, TS, TE AS 2 PIN LOAD. LOAD FOR ONE 50A SOCKET OUTLET OR 2 PIN = 100 WATTS  NUMBER OF 50A </a:t>
            </a:r>
            <a:endParaRPr lang="en-US" sz="1400" b="1" dirty="0" smtClean="0">
              <a:solidFill>
                <a:schemeClr val="bg1">
                  <a:lumMod val="95000"/>
                </a:schemeClr>
              </a:solidFill>
            </a:endParaRPr>
          </a:p>
          <a:p>
            <a:r>
              <a:rPr lang="en-US" sz="1400" b="1" dirty="0" smtClean="0">
                <a:solidFill>
                  <a:schemeClr val="bg1">
                    <a:lumMod val="95000"/>
                  </a:schemeClr>
                </a:solidFill>
              </a:rPr>
              <a:t>•SOCKET OUTLET OR 2 PIN = 50.  </a:t>
            </a:r>
            <a:endParaRPr lang="en-US" sz="1400" b="1" dirty="0" smtClean="0">
              <a:solidFill>
                <a:schemeClr val="bg1">
                  <a:lumMod val="95000"/>
                </a:schemeClr>
              </a:solidFill>
            </a:endParaRPr>
          </a:p>
          <a:p>
            <a:r>
              <a:rPr lang="en-US" sz="1400" b="1" dirty="0" smtClean="0">
                <a:solidFill>
                  <a:schemeClr val="bg1">
                    <a:lumMod val="95000"/>
                  </a:schemeClr>
                </a:solidFill>
              </a:rPr>
              <a:t> </a:t>
            </a:r>
            <a:endParaRPr lang="en-US" sz="1400" b="1" dirty="0" smtClean="0">
              <a:solidFill>
                <a:schemeClr val="bg1">
                  <a:lumMod val="95000"/>
                </a:schemeClr>
              </a:solidFill>
            </a:endParaRPr>
          </a:p>
          <a:p>
            <a:r>
              <a:rPr lang="en-US" sz="1400" b="1" dirty="0" smtClean="0">
                <a:solidFill>
                  <a:schemeClr val="bg1">
                    <a:lumMod val="95000"/>
                  </a:schemeClr>
                </a:solidFill>
              </a:rPr>
              <a:t>•CONSIDER ALL THE L, ML, CH &amp; K LIGHTS AS INCANDESCENT LAMPS.  </a:t>
            </a:r>
            <a:endParaRPr lang="en-US" sz="1400" b="1" dirty="0" smtClean="0">
              <a:solidFill>
                <a:schemeClr val="bg1">
                  <a:lumMod val="95000"/>
                </a:schemeClr>
              </a:solidFill>
            </a:endParaRPr>
          </a:p>
          <a:p>
            <a:r>
              <a:rPr lang="en-US" sz="1400" b="1" dirty="0" smtClean="0">
                <a:solidFill>
                  <a:schemeClr val="bg1">
                    <a:lumMod val="95000"/>
                  </a:schemeClr>
                </a:solidFill>
              </a:rPr>
              <a:t>•LOAD FOR ONE LIGHT = 1000 WATTS  NUMBER OF LIGHT = 155.  </a:t>
            </a:r>
            <a:endParaRPr lang="en-US" sz="1400" b="1" dirty="0" smtClean="0">
              <a:solidFill>
                <a:schemeClr val="bg1">
                  <a:lumMod val="95000"/>
                </a:schemeClr>
              </a:solidFill>
            </a:endParaRPr>
          </a:p>
          <a:p>
            <a:r>
              <a:rPr lang="en-US" sz="1400" b="1" dirty="0" smtClean="0">
                <a:solidFill>
                  <a:schemeClr val="bg1">
                    <a:lumMod val="95000"/>
                  </a:schemeClr>
                </a:solidFill>
              </a:rPr>
              <a:t>•TOTAL LOAD FOR LIGHT = (155*1000) WATTS = 155,000 WATTS.  </a:t>
            </a:r>
            <a:endParaRPr lang="en-US" sz="1400" b="1" dirty="0" smtClean="0">
              <a:solidFill>
                <a:schemeClr val="bg1">
                  <a:lumMod val="95000"/>
                </a:schemeClr>
              </a:solidFill>
            </a:endParaRPr>
          </a:p>
          <a:p>
            <a:endParaRPr lang="en-US" sz="1400" b="1" dirty="0">
              <a:solidFill>
                <a:schemeClr val="bg1">
                  <a:lumMod val="95000"/>
                </a:schemeClr>
              </a:solidFill>
            </a:endParaRPr>
          </a:p>
          <a:p>
            <a:endParaRPr lang="en-US" sz="1400" b="1" dirty="0" smtClean="0">
              <a:solidFill>
                <a:schemeClr val="bg1">
                  <a:lumMod val="95000"/>
                </a:schemeClr>
              </a:solidFill>
            </a:endParaRPr>
          </a:p>
          <a:p>
            <a:r>
              <a:rPr lang="en-US" sz="1400" b="1" dirty="0" smtClean="0">
                <a:solidFill>
                  <a:schemeClr val="bg1">
                    <a:lumMod val="95000"/>
                  </a:schemeClr>
                </a:solidFill>
              </a:rPr>
              <a:t>•TOTAL LOAD FOR THE FLOOR = (19,000+50+155,000)WATTS </a:t>
            </a:r>
            <a:endParaRPr lang="en-US" sz="1400" b="1" dirty="0" smtClean="0">
              <a:solidFill>
                <a:schemeClr val="bg1">
                  <a:lumMod val="95000"/>
                </a:schemeClr>
              </a:solidFill>
            </a:endParaRPr>
          </a:p>
          <a:p>
            <a:r>
              <a:rPr lang="en-US" sz="1400" b="1" dirty="0" smtClean="0">
                <a:solidFill>
                  <a:schemeClr val="bg1">
                    <a:lumMod val="95000"/>
                  </a:schemeClr>
                </a:solidFill>
              </a:rPr>
              <a:t>                                      = 174050 WATTS OR 174.05 KW.  </a:t>
            </a:r>
            <a:endParaRPr lang="en-US" sz="1400" b="1" dirty="0" smtClean="0">
              <a:solidFill>
                <a:schemeClr val="bg1">
                  <a:lumMod val="95000"/>
                </a:schemeClr>
              </a:solidFill>
            </a:endParaRPr>
          </a:p>
          <a:p>
            <a:endParaRPr lang="en-US" dirty="0" smtClean="0"/>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5" name="TextBox 4"/>
          <p:cNvSpPr txBox="1"/>
          <p:nvPr/>
        </p:nvSpPr>
        <p:spPr>
          <a:xfrm>
            <a:off x="1749496" y="1848475"/>
            <a:ext cx="5645007" cy="1446550"/>
          </a:xfrm>
          <a:prstGeom prst="rect">
            <a:avLst/>
          </a:prstGeom>
          <a:noFill/>
        </p:spPr>
        <p:txBody>
          <a:bodyPr wrap="none" rtlCol="0">
            <a:spAutoFit/>
          </a:bodyPr>
          <a:lstStyle/>
          <a:p>
            <a:r>
              <a:rPr lang="en-US" sz="8800" i="1" dirty="0" smtClean="0">
                <a:solidFill>
                  <a:schemeClr val="accent6"/>
                </a:solidFill>
              </a:rPr>
              <a:t>THANK YOU</a:t>
            </a:r>
            <a:endParaRPr lang="en-US" sz="8800" i="1" dirty="0">
              <a:solidFill>
                <a:schemeClr val="accent6"/>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591964"/>
            <a:ext cx="4267200" cy="4495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04215" y="84709"/>
            <a:ext cx="3047694" cy="400110"/>
          </a:xfrm>
          <a:prstGeom prst="rect">
            <a:avLst/>
          </a:prstGeom>
        </p:spPr>
        <p:txBody>
          <a:bodyPr wrap="none">
            <a:spAutoFit/>
          </a:bodyPr>
          <a:lstStyle/>
          <a:p>
            <a:r>
              <a:rPr lang="en-US" sz="2000" b="1" dirty="0" smtClean="0">
                <a:solidFill>
                  <a:schemeClr val="accent6"/>
                </a:solidFill>
              </a:rPr>
              <a:t>CONDUIT LAYOUT: </a:t>
            </a:r>
            <a:r>
              <a:rPr lang="en-US" sz="2000" b="1" u="sng" dirty="0" smtClean="0">
                <a:solidFill>
                  <a:schemeClr val="accent6"/>
                </a:solidFill>
              </a:rPr>
              <a:t>LAYER-1</a:t>
            </a:r>
            <a:endParaRPr lang="en-US" sz="2000" b="1" u="sng" dirty="0" smtClean="0">
              <a:solidFill>
                <a:schemeClr val="accent6"/>
              </a:solidFill>
            </a:endParaRPr>
          </a:p>
        </p:txBody>
      </p:sp>
      <p:cxnSp>
        <p:nvCxnSpPr>
          <p:cNvPr id="8" name="Straight Connector 7"/>
          <p:cNvCxnSpPr/>
          <p:nvPr/>
        </p:nvCxnSpPr>
        <p:spPr>
          <a:xfrm>
            <a:off x="228600" y="145893"/>
            <a:ext cx="0" cy="277743"/>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5" name="TextBox 4"/>
          <p:cNvSpPr txBox="1"/>
          <p:nvPr/>
        </p:nvSpPr>
        <p:spPr>
          <a:xfrm>
            <a:off x="230124" y="111264"/>
            <a:ext cx="4191000" cy="707886"/>
          </a:xfrm>
          <a:prstGeom prst="rect">
            <a:avLst/>
          </a:prstGeom>
          <a:noFill/>
        </p:spPr>
        <p:txBody>
          <a:bodyPr wrap="square" rtlCol="0">
            <a:spAutoFit/>
          </a:bodyPr>
          <a:lstStyle/>
          <a:p>
            <a:r>
              <a:rPr lang="en-US" sz="2000" b="1" dirty="0" smtClean="0">
                <a:solidFill>
                  <a:schemeClr val="accent6"/>
                </a:solidFill>
              </a:rPr>
              <a:t>CONDUIT LAYOUT: </a:t>
            </a:r>
            <a:r>
              <a:rPr lang="en-US" sz="2000" b="1" u="sng" dirty="0" smtClean="0">
                <a:solidFill>
                  <a:schemeClr val="accent6"/>
                </a:solidFill>
              </a:rPr>
              <a:t>LAYER-2</a:t>
            </a:r>
            <a:endParaRPr lang="en-US" sz="2000" b="1" u="sng" dirty="0" smtClean="0">
              <a:solidFill>
                <a:schemeClr val="accent6"/>
              </a:solidFill>
            </a:endParaRPr>
          </a:p>
          <a:p>
            <a:endParaRPr lang="en-US" sz="2000" b="1" dirty="0">
              <a:solidFill>
                <a:schemeClr val="accent6"/>
              </a:solidFill>
            </a:endParaRPr>
          </a:p>
        </p:txBody>
      </p:sp>
      <p:cxnSp>
        <p:nvCxnSpPr>
          <p:cNvPr id="7" name="Straight Connector 6"/>
          <p:cNvCxnSpPr>
            <a:endCxn id="5" idx="1"/>
          </p:cNvCxnSpPr>
          <p:nvPr/>
        </p:nvCxnSpPr>
        <p:spPr>
          <a:xfrm>
            <a:off x="230124" y="187464"/>
            <a:ext cx="0" cy="277743"/>
          </a:xfrm>
          <a:prstGeom prst="line">
            <a:avLst/>
          </a:prstGeom>
        </p:spPr>
        <p:style>
          <a:lnRef idx="3">
            <a:schemeClr val="accent6"/>
          </a:lnRef>
          <a:fillRef idx="0">
            <a:schemeClr val="accent6"/>
          </a:fillRef>
          <a:effectRef idx="2">
            <a:schemeClr val="accent6"/>
          </a:effectRef>
          <a:fontRef idx="minor">
            <a:schemeClr val="tx1"/>
          </a:fontRef>
        </p:style>
      </p:cxn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666750"/>
            <a:ext cx="4267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1" y="590550"/>
            <a:ext cx="4343400" cy="4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04215" y="84709"/>
            <a:ext cx="3047694" cy="400110"/>
          </a:xfrm>
          <a:prstGeom prst="rect">
            <a:avLst/>
          </a:prstGeom>
        </p:spPr>
        <p:txBody>
          <a:bodyPr wrap="none">
            <a:spAutoFit/>
          </a:bodyPr>
          <a:lstStyle/>
          <a:p>
            <a:r>
              <a:rPr lang="en-US" sz="2000" b="1" dirty="0" smtClean="0">
                <a:solidFill>
                  <a:schemeClr val="accent6"/>
                </a:solidFill>
              </a:rPr>
              <a:t>CONDUIT LAYOUT: </a:t>
            </a:r>
            <a:r>
              <a:rPr lang="en-US" sz="2000" b="1" u="sng" dirty="0" smtClean="0">
                <a:solidFill>
                  <a:schemeClr val="accent6"/>
                </a:solidFill>
              </a:rPr>
              <a:t>LAYER-3</a:t>
            </a:r>
            <a:endParaRPr lang="en-US" sz="2000" b="1" u="sng" dirty="0" smtClean="0">
              <a:solidFill>
                <a:schemeClr val="accent6"/>
              </a:solidFill>
            </a:endParaRPr>
          </a:p>
        </p:txBody>
      </p:sp>
      <p:cxnSp>
        <p:nvCxnSpPr>
          <p:cNvPr id="7" name="Straight Connector 6"/>
          <p:cNvCxnSpPr/>
          <p:nvPr/>
        </p:nvCxnSpPr>
        <p:spPr>
          <a:xfrm>
            <a:off x="230124" y="187464"/>
            <a:ext cx="0" cy="277743"/>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1" y="514350"/>
            <a:ext cx="4343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04215" y="84709"/>
            <a:ext cx="3047694" cy="400110"/>
          </a:xfrm>
          <a:prstGeom prst="rect">
            <a:avLst/>
          </a:prstGeom>
        </p:spPr>
        <p:txBody>
          <a:bodyPr wrap="none">
            <a:spAutoFit/>
          </a:bodyPr>
          <a:lstStyle/>
          <a:p>
            <a:r>
              <a:rPr lang="en-US" sz="2000" b="1" dirty="0" smtClean="0">
                <a:solidFill>
                  <a:schemeClr val="accent6"/>
                </a:solidFill>
              </a:rPr>
              <a:t>CONDUIT LAYOUT: </a:t>
            </a:r>
            <a:r>
              <a:rPr lang="en-US" sz="2000" b="1" u="sng" dirty="0" smtClean="0">
                <a:solidFill>
                  <a:schemeClr val="accent6"/>
                </a:solidFill>
              </a:rPr>
              <a:t>LAYER-4</a:t>
            </a:r>
            <a:endParaRPr lang="en-US" sz="2000" b="1" u="sng" dirty="0" smtClean="0">
              <a:solidFill>
                <a:schemeClr val="accent6"/>
              </a:solidFill>
            </a:endParaRPr>
          </a:p>
        </p:txBody>
      </p:sp>
      <p:cxnSp>
        <p:nvCxnSpPr>
          <p:cNvPr id="7" name="Straight Connector 6"/>
          <p:cNvCxnSpPr/>
          <p:nvPr/>
        </p:nvCxnSpPr>
        <p:spPr>
          <a:xfrm>
            <a:off x="230124" y="187464"/>
            <a:ext cx="0" cy="277743"/>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10" name="Rectangle 9"/>
          <p:cNvSpPr/>
          <p:nvPr/>
        </p:nvSpPr>
        <p:spPr>
          <a:xfrm>
            <a:off x="204215" y="84709"/>
            <a:ext cx="3047694" cy="400110"/>
          </a:xfrm>
          <a:prstGeom prst="rect">
            <a:avLst/>
          </a:prstGeom>
        </p:spPr>
        <p:txBody>
          <a:bodyPr wrap="none">
            <a:spAutoFit/>
          </a:bodyPr>
          <a:lstStyle/>
          <a:p>
            <a:r>
              <a:rPr lang="en-US" sz="2000" b="1" dirty="0" smtClean="0">
                <a:solidFill>
                  <a:schemeClr val="accent6"/>
                </a:solidFill>
              </a:rPr>
              <a:t>CONDUIT LAYOUT: </a:t>
            </a:r>
            <a:r>
              <a:rPr lang="en-US" sz="2000" b="1" u="sng" dirty="0" smtClean="0">
                <a:solidFill>
                  <a:schemeClr val="accent6"/>
                </a:solidFill>
              </a:rPr>
              <a:t>LAYER-5</a:t>
            </a:r>
            <a:endParaRPr lang="en-US" sz="2000" b="1" u="sng" dirty="0" smtClean="0">
              <a:solidFill>
                <a:schemeClr val="accent6"/>
              </a:solidFill>
            </a:endParaRPr>
          </a:p>
        </p:txBody>
      </p:sp>
      <p:cxnSp>
        <p:nvCxnSpPr>
          <p:cNvPr id="11" name="Straight Connector 10"/>
          <p:cNvCxnSpPr/>
          <p:nvPr/>
        </p:nvCxnSpPr>
        <p:spPr>
          <a:xfrm>
            <a:off x="230124" y="187464"/>
            <a:ext cx="0" cy="277743"/>
          </a:xfrm>
          <a:prstGeom prst="line">
            <a:avLst/>
          </a:prstGeom>
        </p:spPr>
        <p:style>
          <a:lnRef idx="3">
            <a:schemeClr val="accent6"/>
          </a:lnRef>
          <a:fillRef idx="0">
            <a:schemeClr val="accent6"/>
          </a:fillRef>
          <a:effectRef idx="2">
            <a:schemeClr val="accent6"/>
          </a:effectRef>
          <a:fontRef idx="minor">
            <a:schemeClr val="tx1"/>
          </a:fontRef>
        </p:style>
      </p:cxn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85114"/>
            <a:ext cx="4267199" cy="460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altLang="en-US"/>
              <a:t>+</a:t>
            </a:r>
            <a:br>
              <a:rPr lang="en-GB" altLang="en-US"/>
            </a:br>
            <a:endParaRPr lang="en-GB" alt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9931" y="545782"/>
            <a:ext cx="2944138" cy="4464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04215" y="84709"/>
            <a:ext cx="4480714" cy="400110"/>
          </a:xfrm>
          <a:prstGeom prst="rect">
            <a:avLst/>
          </a:prstGeom>
        </p:spPr>
        <p:txBody>
          <a:bodyPr wrap="none">
            <a:spAutoFit/>
          </a:bodyPr>
          <a:lstStyle/>
          <a:p>
            <a:r>
              <a:rPr lang="en-US" sz="2000" b="1" dirty="0" smtClean="0">
                <a:solidFill>
                  <a:schemeClr val="accent6"/>
                </a:solidFill>
              </a:rPr>
              <a:t>CALCULATION OF DISTRIBUTED POWER: </a:t>
            </a:r>
            <a:endParaRPr lang="en-US" sz="2000" b="1" dirty="0">
              <a:solidFill>
                <a:schemeClr val="accent6"/>
              </a:solidFill>
            </a:endParaRPr>
          </a:p>
        </p:txBody>
      </p:sp>
      <p:cxnSp>
        <p:nvCxnSpPr>
          <p:cNvPr id="8" name="Straight Connector 7"/>
          <p:cNvCxnSpPr/>
          <p:nvPr/>
        </p:nvCxnSpPr>
        <p:spPr>
          <a:xfrm>
            <a:off x="240792" y="149140"/>
            <a:ext cx="0" cy="277743"/>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5" name="TextBox 4"/>
          <p:cNvSpPr txBox="1"/>
          <p:nvPr/>
        </p:nvSpPr>
        <p:spPr>
          <a:xfrm>
            <a:off x="228600" y="209550"/>
            <a:ext cx="7950638" cy="707886"/>
          </a:xfrm>
          <a:prstGeom prst="rect">
            <a:avLst/>
          </a:prstGeom>
          <a:noFill/>
        </p:spPr>
        <p:txBody>
          <a:bodyPr wrap="none" rtlCol="0">
            <a:spAutoFit/>
          </a:bodyPr>
          <a:lstStyle/>
          <a:p>
            <a:r>
              <a:rPr lang="en-US" sz="2000" b="1" dirty="0" smtClean="0">
                <a:solidFill>
                  <a:schemeClr val="accent6"/>
                </a:solidFill>
              </a:rPr>
              <a:t>CONNECTION DIAGRAM OF SWITCH BOARD, SUB-DISTRIBUTION BOARD, </a:t>
            </a:r>
            <a:endParaRPr lang="en-US" sz="2000" b="1" dirty="0" smtClean="0">
              <a:solidFill>
                <a:schemeClr val="accent6"/>
              </a:solidFill>
            </a:endParaRPr>
          </a:p>
          <a:p>
            <a:r>
              <a:rPr lang="en-US" sz="2000" b="1" dirty="0" smtClean="0">
                <a:solidFill>
                  <a:schemeClr val="accent6"/>
                </a:solidFill>
              </a:rPr>
              <a:t>AND MAIN DISTRIBUTION BOARD</a:t>
            </a:r>
            <a:endParaRPr lang="en-US" sz="2000" b="1" dirty="0">
              <a:solidFill>
                <a:schemeClr val="accent6"/>
              </a:solidFill>
            </a:endParaRPr>
          </a:p>
        </p:txBody>
      </p:sp>
      <p:cxnSp>
        <p:nvCxnSpPr>
          <p:cNvPr id="7" name="Straight Connector 6"/>
          <p:cNvCxnSpPr/>
          <p:nvPr/>
        </p:nvCxnSpPr>
        <p:spPr>
          <a:xfrm>
            <a:off x="228600" y="285750"/>
            <a:ext cx="0" cy="533400"/>
          </a:xfrm>
          <a:prstGeom prst="line">
            <a:avLst/>
          </a:prstGeom>
        </p:spPr>
        <p:style>
          <a:lnRef idx="3">
            <a:schemeClr val="accent6"/>
          </a:lnRef>
          <a:fillRef idx="0">
            <a:schemeClr val="accent6"/>
          </a:fillRef>
          <a:effectRef idx="2">
            <a:schemeClr val="accent6"/>
          </a:effectRef>
          <a:fontRef idx="minor">
            <a:schemeClr val="tx1"/>
          </a:fontRef>
        </p:style>
      </p:cxn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1" y="1047750"/>
            <a:ext cx="5715000" cy="398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5914"/>
            <a:ext cx="7436904" cy="4571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8FEBD53B49E24ABA5312B11D475585" ma:contentTypeVersion="5" ma:contentTypeDescription="Create a new document." ma:contentTypeScope="" ma:versionID="1cf709a0f352ade7605a9470d08fc1fa">
  <xsd:schema xmlns:xsd="http://www.w3.org/2001/XMLSchema" xmlns:xs="http://www.w3.org/2001/XMLSchema" xmlns:p="http://schemas.microsoft.com/office/2006/metadata/properties" xmlns:ns2="28864906-ab9f-4962-b28f-7049d3ed8ea3" targetNamespace="http://schemas.microsoft.com/office/2006/metadata/properties" ma:root="true" ma:fieldsID="e43834f8cb3a639914ff587155bbeedd" ns2:_="">
    <xsd:import namespace="28864906-ab9f-4962-b28f-7049d3ed8ea3"/>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864906-ab9f-4962-b28f-7049d3ed8ea3"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28864906-ab9f-4962-b28f-7049d3ed8ea3" xsi:nil="true"/>
  </documentManagement>
</p:properties>
</file>

<file path=customXml/itemProps1.xml><?xml version="1.0" encoding="utf-8"?>
<ds:datastoreItem xmlns:ds="http://schemas.openxmlformats.org/officeDocument/2006/customXml" ds:itemID="{3AB8D4AD-8BF7-4769-9650-C236EFB9B3F3}"/>
</file>

<file path=customXml/itemProps2.xml><?xml version="1.0" encoding="utf-8"?>
<ds:datastoreItem xmlns:ds="http://schemas.openxmlformats.org/officeDocument/2006/customXml" ds:itemID="{29B79379-0B3B-48F3-91FA-46561F2678A6}"/>
</file>

<file path=customXml/itemProps3.xml><?xml version="1.0" encoding="utf-8"?>
<ds:datastoreItem xmlns:ds="http://schemas.openxmlformats.org/officeDocument/2006/customXml" ds:itemID="{44295276-4080-41E6-B4BB-D93D051133DB}"/>
</file>

<file path=docProps/app.xml><?xml version="1.0" encoding="utf-8"?>
<Properties xmlns="http://schemas.openxmlformats.org/officeDocument/2006/extended-properties" xmlns:vt="http://schemas.openxmlformats.org/officeDocument/2006/docPropsVTypes">
  <TotalTime>0</TotalTime>
  <Words>2043</Words>
  <Application>WPS Presentation</Application>
  <PresentationFormat>On-screen Show (16:9)</PresentationFormat>
  <Paragraphs>62</Paragraphs>
  <Slides>15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Arial</vt:lpstr>
      <vt:lpstr>SimSun</vt:lpstr>
      <vt:lpstr>Wingdings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Orbit</dc:creator>
  <cp:lastModifiedBy>sc</cp:lastModifiedBy>
  <cp:revision>19</cp:revision>
  <dcterms:created xsi:type="dcterms:W3CDTF">2021-08-20T13:58:00Z</dcterms:created>
  <dcterms:modified xsi:type="dcterms:W3CDTF">2021-08-21T00:10:36Z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4AB9779A3DEA405E99E15F1781A583F1</vt:lpwstr>
  </property>
  <property fmtid="{D5CDD505-2E9C-101B-9397-08002B2CF9AE}" pid="3" name="KSOProductBuildVer">
    <vt:lpwstr>1033-11.2.0.10258</vt:lpwstr>
  </property>
  <property fmtid="{D5CDD505-2E9C-101B-9397-08002B2CF9AE}" pid="4" name="ContentTypeId">
    <vt:lpwstr>0x010100D88FEBD53B49E24ABA5312B11D475585</vt:lpwstr>
  </property>
</Properties>
</file>